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0"/>
  </p:notesMasterIdLst>
  <p:sldIdLst>
    <p:sldId id="256" r:id="rId2"/>
    <p:sldId id="259" r:id="rId3"/>
    <p:sldId id="257" r:id="rId4"/>
    <p:sldId id="258" r:id="rId5"/>
    <p:sldId id="260" r:id="rId6"/>
    <p:sldId id="261" r:id="rId7"/>
    <p:sldId id="262" r:id="rId8"/>
    <p:sldId id="263" r:id="rId9"/>
    <p:sldId id="264" r:id="rId10"/>
    <p:sldId id="267" r:id="rId11"/>
    <p:sldId id="266" r:id="rId12"/>
    <p:sldId id="268" r:id="rId13"/>
    <p:sldId id="269" r:id="rId14"/>
    <p:sldId id="270" r:id="rId15"/>
    <p:sldId id="271" r:id="rId16"/>
    <p:sldId id="272" r:id="rId17"/>
    <p:sldId id="265"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110"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D766A3-E9DB-4CEF-9939-7876CAF5159B}" type="datetimeFigureOut">
              <a:rPr lang="en-US" smtClean="0"/>
              <a:t>5/17/2011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45C90C0-491D-4903-8B9E-2EB36D790269}"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45C90C0-491D-4903-8B9E-2EB36D790269}" type="slidenum">
              <a:rPr lang="en-US" smtClean="0"/>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E152563-4774-484E-B434-BF0C9A726CE6}" type="datetimeFigureOut">
              <a:rPr lang="en-US" smtClean="0"/>
              <a:pPr/>
              <a:t>5/17/2011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03866BBC-EFFB-4BFF-BCB0-C551FD06E23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E152563-4774-484E-B434-BF0C9A726CE6}" type="datetimeFigureOut">
              <a:rPr lang="en-US" smtClean="0"/>
              <a:pPr/>
              <a:t>5/17/2011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866BBC-EFFB-4BFF-BCB0-C551FD06E230}" type="slidenum">
              <a:rPr lang="en-US" smtClean="0"/>
              <a:pPr/>
              <a:t>‹#›</a:t>
            </a:fld>
            <a:endParaRPr lang="en-US"/>
          </a:p>
        </p:txBody>
      </p:sp>
    </p:spTree>
  </p:cSld>
  <p:clrMapOvr>
    <a:masterClrMapping/>
  </p:clrMapOvr>
  <p:transition>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E152563-4774-484E-B434-BF0C9A726CE6}" type="datetimeFigureOut">
              <a:rPr lang="en-US" smtClean="0"/>
              <a:pPr/>
              <a:t>5/17/2011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866BBC-EFFB-4BFF-BCB0-C551FD06E230}" type="slidenum">
              <a:rPr lang="en-US" smtClean="0"/>
              <a:pPr/>
              <a:t>‹#›</a:t>
            </a:fld>
            <a:endParaRPr lang="en-US"/>
          </a:p>
        </p:txBody>
      </p:sp>
    </p:spTree>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E152563-4774-484E-B434-BF0C9A726CE6}" type="datetimeFigureOut">
              <a:rPr lang="en-US" smtClean="0"/>
              <a:pPr/>
              <a:t>5/17/2011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866BBC-EFFB-4BFF-BCB0-C551FD06E230}" type="slidenum">
              <a:rPr lang="en-US" smtClean="0"/>
              <a:pPr/>
              <a:t>‹#›</a:t>
            </a:fld>
            <a:endParaRPr lang="en-US"/>
          </a:p>
        </p:txBody>
      </p:sp>
    </p:spTree>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E152563-4774-484E-B434-BF0C9A726CE6}" type="datetimeFigureOut">
              <a:rPr lang="en-US" smtClean="0"/>
              <a:pPr/>
              <a:t>5/17/2011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866BBC-EFFB-4BFF-BCB0-C551FD06E23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E152563-4774-484E-B434-BF0C9A726CE6}" type="datetimeFigureOut">
              <a:rPr lang="en-US" smtClean="0"/>
              <a:pPr/>
              <a:t>5/17/2011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866BBC-EFFB-4BFF-BCB0-C551FD06E230}" type="slidenum">
              <a:rPr lang="en-US" smtClean="0"/>
              <a:pPr/>
              <a:t>‹#›</a:t>
            </a:fld>
            <a:endParaRPr lang="en-US"/>
          </a:p>
        </p:txBody>
      </p:sp>
    </p:spTree>
  </p:cSld>
  <p:clrMapOvr>
    <a:masterClrMapping/>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E152563-4774-484E-B434-BF0C9A726CE6}" type="datetimeFigureOut">
              <a:rPr lang="en-US" smtClean="0"/>
              <a:pPr/>
              <a:t>5/17/2011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3866BBC-EFFB-4BFF-BCB0-C551FD06E230}" type="slidenum">
              <a:rPr lang="en-US" smtClean="0"/>
              <a:pPr/>
              <a:t>‹#›</a:t>
            </a:fld>
            <a:endParaRPr lang="en-US"/>
          </a:p>
        </p:txBody>
      </p:sp>
    </p:spTree>
  </p:cSld>
  <p:clrMapOvr>
    <a:masterClrMapping/>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3E152563-4774-484E-B434-BF0C9A726CE6}" type="datetimeFigureOut">
              <a:rPr lang="en-US" smtClean="0"/>
              <a:pPr/>
              <a:t>5/17/2011</a:t>
            </a:fld>
            <a:endParaRPr lang="en-US"/>
          </a:p>
        </p:txBody>
      </p:sp>
      <p:sp>
        <p:nvSpPr>
          <p:cNvPr id="8" name="Slide Number Placeholder 7"/>
          <p:cNvSpPr>
            <a:spLocks noGrp="1"/>
          </p:cNvSpPr>
          <p:nvPr>
            <p:ph type="sldNum" sz="quarter" idx="11"/>
          </p:nvPr>
        </p:nvSpPr>
        <p:spPr/>
        <p:txBody>
          <a:bodyPr/>
          <a:lstStyle/>
          <a:p>
            <a:fld id="{03866BBC-EFFB-4BFF-BCB0-C551FD06E230}"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transitio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152563-4774-484E-B434-BF0C9A726CE6}" type="datetimeFigureOut">
              <a:rPr lang="en-US" smtClean="0"/>
              <a:pPr/>
              <a:t>5/17/2011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3866BBC-EFFB-4BFF-BCB0-C551FD06E230}" type="slidenum">
              <a:rPr lang="en-US" smtClean="0"/>
              <a:pPr/>
              <a:t>‹#›</a:t>
            </a:fld>
            <a:endParaRPr lang="en-US"/>
          </a:p>
        </p:txBody>
      </p:sp>
    </p:spTree>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E152563-4774-484E-B434-BF0C9A726CE6}" type="datetimeFigureOut">
              <a:rPr lang="en-US" smtClean="0"/>
              <a:pPr/>
              <a:t>5/17/2011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03866BBC-EFFB-4BFF-BCB0-C551FD06E230}" type="slidenum">
              <a:rPr lang="en-US" smtClean="0"/>
              <a:pPr/>
              <a:t>‹#›</a:t>
            </a:fld>
            <a:endParaRPr lang="en-US"/>
          </a:p>
        </p:txBody>
      </p:sp>
    </p:spTree>
  </p:cSld>
  <p:clrMapOvr>
    <a:masterClrMapping/>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3E152563-4774-484E-B434-BF0C9A726CE6}" type="datetimeFigureOut">
              <a:rPr lang="en-US" smtClean="0"/>
              <a:pPr/>
              <a:t>5/17/2011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866BBC-EFFB-4BFF-BCB0-C551FD06E230}" type="slidenum">
              <a:rPr lang="en-US" smtClean="0"/>
              <a:pPr/>
              <a:t>‹#›</a:t>
            </a:fld>
            <a:endParaRPr lang="en-US"/>
          </a:p>
        </p:txBody>
      </p:sp>
    </p:spTree>
  </p:cSld>
  <p:clrMapOvr>
    <a:masterClrMapping/>
  </p:clrMapOvr>
  <p:transition>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3E152563-4774-484E-B434-BF0C9A726CE6}" type="datetimeFigureOut">
              <a:rPr lang="en-US" smtClean="0"/>
              <a:pPr/>
              <a:t>5/17/2011</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03866BBC-EFFB-4BFF-BCB0-C551FD06E23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dissolve/>
  </p:transition>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9.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Colored Words Experiment/ Stroop Effect</a:t>
            </a:r>
            <a:endParaRPr lang="en-US" dirty="0"/>
          </a:p>
        </p:txBody>
      </p:sp>
      <p:sp>
        <p:nvSpPr>
          <p:cNvPr id="3" name="Subtitle 2"/>
          <p:cNvSpPr>
            <a:spLocks noGrp="1"/>
          </p:cNvSpPr>
          <p:nvPr>
            <p:ph type="subTitle" idx="1"/>
          </p:nvPr>
        </p:nvSpPr>
        <p:spPr/>
        <p:txBody>
          <a:bodyPr/>
          <a:lstStyle/>
          <a:p>
            <a:r>
              <a:rPr lang="en-US" dirty="0" smtClean="0"/>
              <a:t>By: Tyler </a:t>
            </a:r>
            <a:r>
              <a:rPr lang="en-US" dirty="0" err="1" smtClean="0"/>
              <a:t>Lipshutz</a:t>
            </a:r>
            <a:r>
              <a:rPr lang="en-US" dirty="0" smtClean="0"/>
              <a:t> &amp; Sarah </a:t>
            </a:r>
            <a:r>
              <a:rPr lang="en-US" dirty="0" err="1" smtClean="0"/>
              <a:t>Hadyniak</a:t>
            </a:r>
            <a:endParaRPr lang="en-US" dirty="0"/>
          </a:p>
        </p:txBody>
      </p:sp>
    </p:spTree>
  </p:cSld>
  <p:clrMapOvr>
    <a:masterClrMapping/>
  </p:clrMapOvr>
  <p:transition>
    <p:dissolv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Quantitative Data by Partner</a:t>
            </a:r>
            <a:endParaRPr lang="en-US" dirty="0"/>
          </a:p>
        </p:txBody>
      </p:sp>
      <p:sp>
        <p:nvSpPr>
          <p:cNvPr id="3" name="Content Placeholder 2"/>
          <p:cNvSpPr>
            <a:spLocks noGrp="1"/>
          </p:cNvSpPr>
          <p:nvPr>
            <p:ph idx="1"/>
          </p:nvPr>
        </p:nvSpPr>
        <p:spPr>
          <a:xfrm>
            <a:off x="457200" y="1600201"/>
            <a:ext cx="1752600" cy="1066799"/>
          </a:xfrm>
        </p:spPr>
        <p:txBody>
          <a:bodyPr>
            <a:normAutofit fontScale="55000" lnSpcReduction="20000"/>
          </a:bodyPr>
          <a:lstStyle/>
          <a:p>
            <a:pPr>
              <a:buNone/>
            </a:pPr>
            <a:r>
              <a:rPr lang="en-US" dirty="0" smtClean="0"/>
              <a:t>SH = Sarah </a:t>
            </a:r>
            <a:r>
              <a:rPr lang="en-US" dirty="0" err="1" smtClean="0"/>
              <a:t>Hadyniak</a:t>
            </a:r>
            <a:endParaRPr lang="en-US" dirty="0" smtClean="0"/>
          </a:p>
          <a:p>
            <a:pPr>
              <a:buNone/>
            </a:pPr>
            <a:r>
              <a:rPr lang="en-US" dirty="0" smtClean="0"/>
              <a:t>TL = Tyler </a:t>
            </a:r>
          </a:p>
          <a:p>
            <a:pPr>
              <a:buNone/>
            </a:pPr>
            <a:r>
              <a:rPr lang="en-US" dirty="0" smtClean="0"/>
              <a:t>	</a:t>
            </a:r>
            <a:r>
              <a:rPr lang="en-US" dirty="0" err="1" smtClean="0"/>
              <a:t>Lipshutz</a:t>
            </a:r>
            <a:r>
              <a:rPr lang="en-US" dirty="0" smtClean="0"/>
              <a:t> </a:t>
            </a:r>
            <a:endParaRPr lang="en-US" dirty="0"/>
          </a:p>
        </p:txBody>
      </p:sp>
      <p:pic>
        <p:nvPicPr>
          <p:cNvPr id="4" name="Picture 2"/>
          <p:cNvPicPr>
            <a:picLocks noChangeAspect="1" noChangeArrowheads="1"/>
          </p:cNvPicPr>
          <p:nvPr/>
        </p:nvPicPr>
        <p:blipFill>
          <a:blip r:embed="rId2" cstate="print"/>
          <a:srcRect/>
          <a:stretch>
            <a:fillRect/>
          </a:stretch>
        </p:blipFill>
        <p:spPr bwMode="auto">
          <a:xfrm>
            <a:off x="2895600" y="1295400"/>
            <a:ext cx="3886200" cy="3029836"/>
          </a:xfrm>
          <a:prstGeom prst="rect">
            <a:avLst/>
          </a:prstGeom>
          <a:noFill/>
          <a:ln w="9525">
            <a:noFill/>
            <a:miter lim="800000"/>
            <a:headEnd/>
            <a:tailEnd/>
          </a:ln>
          <a:effectLst/>
        </p:spPr>
      </p:pic>
      <p:pic>
        <p:nvPicPr>
          <p:cNvPr id="5" name="Picture 3"/>
          <p:cNvPicPr>
            <a:picLocks noChangeAspect="1" noChangeArrowheads="1"/>
          </p:cNvPicPr>
          <p:nvPr/>
        </p:nvPicPr>
        <p:blipFill>
          <a:blip r:embed="rId3" cstate="print"/>
          <a:srcRect/>
          <a:stretch>
            <a:fillRect/>
          </a:stretch>
        </p:blipFill>
        <p:spPr bwMode="auto">
          <a:xfrm>
            <a:off x="219075" y="2743200"/>
            <a:ext cx="2600325" cy="3095625"/>
          </a:xfrm>
          <a:prstGeom prst="rect">
            <a:avLst/>
          </a:prstGeom>
          <a:noFill/>
          <a:ln w="9525">
            <a:noFill/>
            <a:miter lim="800000"/>
            <a:headEnd/>
            <a:tailEnd/>
          </a:ln>
          <a:effectLst/>
        </p:spPr>
      </p:pic>
      <p:sp>
        <p:nvSpPr>
          <p:cNvPr id="6" name="TextBox 5"/>
          <p:cNvSpPr txBox="1"/>
          <p:nvPr/>
        </p:nvSpPr>
        <p:spPr>
          <a:xfrm>
            <a:off x="2895600" y="4495800"/>
            <a:ext cx="5943600" cy="1754326"/>
          </a:xfrm>
          <a:prstGeom prst="rect">
            <a:avLst/>
          </a:prstGeom>
          <a:noFill/>
        </p:spPr>
        <p:txBody>
          <a:bodyPr wrap="square" rtlCol="0">
            <a:spAutoFit/>
          </a:bodyPr>
          <a:lstStyle/>
          <a:p>
            <a:r>
              <a:rPr lang="en-US" dirty="0" smtClean="0"/>
              <a:t>Tyler’s results were symmetric, while Sarah’s results were left skewed. Sarah had 25 subjects, while Tyler had 14. The centers were similar, with Tyler’s at 57.1429 and Sarah’s at 49.36. Tyler’s minimum was close to Sarah’s Q1. The spread of the two was 50 for Sarah and 58 for Tyler, so the spread of the data sets were similar. </a:t>
            </a:r>
            <a:endParaRPr lang="en-US" dirty="0"/>
          </a:p>
        </p:txBody>
      </p:sp>
    </p:spTree>
  </p:cSld>
  <p:clrMapOvr>
    <a:masterClrMapping/>
  </p:clrMapOvr>
  <p:transition>
    <p:dissolv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Simple two-way table of Categorical Data</a:t>
            </a:r>
            <a:endParaRPr lang="en-US" dirty="0"/>
          </a:p>
        </p:txBody>
      </p:sp>
      <p:pic>
        <p:nvPicPr>
          <p:cNvPr id="4" name="Content Placeholder 3"/>
          <p:cNvPicPr>
            <a:picLocks noGrp="1" noChangeAspect="1" noChangeArrowheads="1"/>
          </p:cNvPicPr>
          <p:nvPr>
            <p:ph idx="1"/>
          </p:nvPr>
        </p:nvPicPr>
        <p:blipFill>
          <a:blip r:embed="rId2" cstate="print"/>
          <a:srcRect/>
          <a:stretch>
            <a:fillRect/>
          </a:stretch>
        </p:blipFill>
        <p:spPr bwMode="auto">
          <a:xfrm>
            <a:off x="609600" y="1676400"/>
            <a:ext cx="5415525" cy="1789290"/>
          </a:xfrm>
          <a:prstGeom prst="rect">
            <a:avLst/>
          </a:prstGeom>
          <a:noFill/>
          <a:ln w="9525">
            <a:noFill/>
            <a:miter lim="800000"/>
            <a:headEnd/>
            <a:tailEnd/>
          </a:ln>
          <a:effectLst/>
        </p:spPr>
      </p:pic>
      <p:sp>
        <p:nvSpPr>
          <p:cNvPr id="5" name="TextBox 4"/>
          <p:cNvSpPr txBox="1"/>
          <p:nvPr/>
        </p:nvSpPr>
        <p:spPr>
          <a:xfrm>
            <a:off x="1981200" y="3962400"/>
            <a:ext cx="5029200" cy="1200329"/>
          </a:xfrm>
          <a:prstGeom prst="rect">
            <a:avLst/>
          </a:prstGeom>
          <a:noFill/>
        </p:spPr>
        <p:txBody>
          <a:bodyPr wrap="square" rtlCol="0">
            <a:spAutoFit/>
          </a:bodyPr>
          <a:lstStyle/>
          <a:p>
            <a:r>
              <a:rPr lang="en-US" dirty="0" smtClean="0"/>
              <a:t>More females completed the experiment than did males, additionally, more females participated in art or music at South than males did. </a:t>
            </a:r>
            <a:endParaRPr lang="en-US" dirty="0"/>
          </a:p>
        </p:txBody>
      </p:sp>
    </p:spTree>
  </p:cSld>
  <p:clrMapOvr>
    <a:masterClrMapping/>
  </p:clrMapOvr>
  <p:transition>
    <p:dissolv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Marginal Distribution for Gender</a:t>
            </a:r>
            <a:endParaRPr lang="en-US" dirty="0"/>
          </a:p>
        </p:txBody>
      </p:sp>
      <p:pic>
        <p:nvPicPr>
          <p:cNvPr id="4" name="Picture 2"/>
          <p:cNvPicPr>
            <a:picLocks noGrp="1" noChangeAspect="1" noChangeArrowheads="1"/>
          </p:cNvPicPr>
          <p:nvPr>
            <p:ph idx="1"/>
          </p:nvPr>
        </p:nvPicPr>
        <p:blipFill>
          <a:blip r:embed="rId2" cstate="print"/>
          <a:srcRect/>
          <a:stretch>
            <a:fillRect/>
          </a:stretch>
        </p:blipFill>
        <p:spPr bwMode="auto">
          <a:xfrm>
            <a:off x="457200" y="1524000"/>
            <a:ext cx="4970588" cy="4200391"/>
          </a:xfrm>
          <a:prstGeom prst="rect">
            <a:avLst/>
          </a:prstGeom>
          <a:noFill/>
          <a:ln w="9525">
            <a:noFill/>
            <a:miter lim="800000"/>
            <a:headEnd/>
            <a:tailEnd/>
          </a:ln>
          <a:effectLst/>
        </p:spPr>
      </p:pic>
      <p:sp>
        <p:nvSpPr>
          <p:cNvPr id="5" name="TextBox 4"/>
          <p:cNvSpPr txBox="1"/>
          <p:nvPr/>
        </p:nvSpPr>
        <p:spPr>
          <a:xfrm>
            <a:off x="5562600" y="2895600"/>
            <a:ext cx="2667000" cy="1200329"/>
          </a:xfrm>
          <a:prstGeom prst="rect">
            <a:avLst/>
          </a:prstGeom>
          <a:noFill/>
        </p:spPr>
        <p:txBody>
          <a:bodyPr wrap="square" rtlCol="0">
            <a:spAutoFit/>
          </a:bodyPr>
          <a:lstStyle/>
          <a:p>
            <a:r>
              <a:rPr lang="en-US" dirty="0" smtClean="0"/>
              <a:t>Females = 23/39  	58.974% </a:t>
            </a:r>
          </a:p>
          <a:p>
            <a:r>
              <a:rPr lang="en-US" dirty="0" smtClean="0"/>
              <a:t>Males = 16/39</a:t>
            </a:r>
          </a:p>
          <a:p>
            <a:r>
              <a:rPr lang="en-US" dirty="0" smtClean="0"/>
              <a:t>	</a:t>
            </a:r>
            <a:r>
              <a:rPr lang="en-US" dirty="0" smtClean="0"/>
              <a:t>41.026%</a:t>
            </a:r>
            <a:endParaRPr lang="en-US" dirty="0"/>
          </a:p>
        </p:txBody>
      </p:sp>
    </p:spTree>
  </p:cSld>
  <p:clrMapOvr>
    <a:masterClrMapping/>
  </p:clrMapOvr>
  <p:transition>
    <p:dissolv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Marginal Distribution for Classes</a:t>
            </a:r>
            <a:endParaRPr lang="en-US" dirty="0"/>
          </a:p>
        </p:txBody>
      </p:sp>
      <p:pic>
        <p:nvPicPr>
          <p:cNvPr id="4" name="Content Placeholder 3"/>
          <p:cNvPicPr>
            <a:picLocks noGrp="1" noChangeAspect="1" noChangeArrowheads="1"/>
          </p:cNvPicPr>
          <p:nvPr>
            <p:ph idx="1"/>
          </p:nvPr>
        </p:nvPicPr>
        <p:blipFill>
          <a:blip r:embed="rId2" cstate="print"/>
          <a:srcRect/>
          <a:stretch>
            <a:fillRect/>
          </a:stretch>
        </p:blipFill>
        <p:spPr bwMode="auto">
          <a:xfrm>
            <a:off x="457200" y="1752600"/>
            <a:ext cx="4362096" cy="3733800"/>
          </a:xfrm>
          <a:prstGeom prst="rect">
            <a:avLst/>
          </a:prstGeom>
          <a:noFill/>
          <a:ln w="9525">
            <a:noFill/>
            <a:miter lim="800000"/>
            <a:headEnd/>
            <a:tailEnd/>
          </a:ln>
          <a:effectLst/>
        </p:spPr>
      </p:pic>
      <p:sp>
        <p:nvSpPr>
          <p:cNvPr id="5" name="TextBox 4"/>
          <p:cNvSpPr txBox="1"/>
          <p:nvPr/>
        </p:nvSpPr>
        <p:spPr>
          <a:xfrm>
            <a:off x="5257800" y="1752600"/>
            <a:ext cx="2819400" cy="2308324"/>
          </a:xfrm>
          <a:prstGeom prst="rect">
            <a:avLst/>
          </a:prstGeom>
          <a:noFill/>
        </p:spPr>
        <p:txBody>
          <a:bodyPr wrap="square" rtlCol="0">
            <a:spAutoFit/>
          </a:bodyPr>
          <a:lstStyle/>
          <a:p>
            <a:r>
              <a:rPr lang="en-US" dirty="0" smtClean="0"/>
              <a:t>Yes (Taken two or more marking periods of Art/Music at South) </a:t>
            </a:r>
          </a:p>
          <a:p>
            <a:r>
              <a:rPr lang="en-US" dirty="0" smtClean="0"/>
              <a:t>              24/39 = 61.538%</a:t>
            </a:r>
          </a:p>
          <a:p>
            <a:r>
              <a:rPr lang="en-US" dirty="0" smtClean="0"/>
              <a:t>No (Less than one marking period of Art/Music at South) = </a:t>
            </a:r>
          </a:p>
          <a:p>
            <a:r>
              <a:rPr lang="en-US" dirty="0" smtClean="0"/>
              <a:t> </a:t>
            </a:r>
            <a:r>
              <a:rPr lang="en-US" dirty="0" smtClean="0"/>
              <a:t>             15/39 = 38.462%</a:t>
            </a:r>
            <a:endParaRPr lang="en-US" dirty="0"/>
          </a:p>
        </p:txBody>
      </p:sp>
    </p:spTree>
  </p:cSld>
  <p:clrMapOvr>
    <a:masterClrMapping/>
  </p:clrMapOvr>
  <p:transition>
    <p:dissolv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Condition Distribution </a:t>
            </a:r>
            <a:endParaRPr lang="en-US" dirty="0"/>
          </a:p>
        </p:txBody>
      </p:sp>
      <p:pic>
        <p:nvPicPr>
          <p:cNvPr id="4" name="Picture 2"/>
          <p:cNvPicPr>
            <a:picLocks noGrp="1" noChangeAspect="1" noChangeArrowheads="1"/>
          </p:cNvPicPr>
          <p:nvPr>
            <p:ph idx="1"/>
          </p:nvPr>
        </p:nvPicPr>
        <p:blipFill>
          <a:blip r:embed="rId3" cstate="print"/>
          <a:srcRect/>
          <a:stretch>
            <a:fillRect/>
          </a:stretch>
        </p:blipFill>
        <p:spPr bwMode="auto">
          <a:xfrm>
            <a:off x="533400" y="1676400"/>
            <a:ext cx="6114713" cy="2804491"/>
          </a:xfrm>
          <a:prstGeom prst="rect">
            <a:avLst/>
          </a:prstGeom>
          <a:noFill/>
          <a:ln w="9525">
            <a:noFill/>
            <a:miter lim="800000"/>
            <a:headEnd/>
            <a:tailEnd/>
          </a:ln>
          <a:effectLst/>
        </p:spPr>
      </p:pic>
      <p:sp>
        <p:nvSpPr>
          <p:cNvPr id="6" name="TextBox 5"/>
          <p:cNvSpPr txBox="1"/>
          <p:nvPr/>
        </p:nvSpPr>
        <p:spPr>
          <a:xfrm>
            <a:off x="2590800" y="4648200"/>
            <a:ext cx="5334000" cy="1477328"/>
          </a:xfrm>
          <a:prstGeom prst="rect">
            <a:avLst/>
          </a:prstGeom>
          <a:noFill/>
        </p:spPr>
        <p:txBody>
          <a:bodyPr wrap="square" rtlCol="0">
            <a:spAutoFit/>
          </a:bodyPr>
          <a:lstStyle/>
          <a:p>
            <a:r>
              <a:rPr lang="en-US" dirty="0" smtClean="0"/>
              <a:t>Our two-way table between gender and classes shows that out of all females, 34.7826% have not taken two or more marking periods of art/music at South, while 65.217% of females have taken two or more marking periods of art/music at South.</a:t>
            </a:r>
            <a:endParaRPr lang="en-US" dirty="0"/>
          </a:p>
        </p:txBody>
      </p:sp>
    </p:spTree>
  </p:cSld>
  <p:clrMapOvr>
    <a:masterClrMapping/>
  </p:clrMapOvr>
  <p:transition>
    <p:dissolv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Conditional Distribution </a:t>
            </a:r>
            <a:endParaRPr lang="en-US" dirty="0"/>
          </a:p>
        </p:txBody>
      </p:sp>
      <p:pic>
        <p:nvPicPr>
          <p:cNvPr id="4" name="Content Placeholder 3"/>
          <p:cNvPicPr>
            <a:picLocks noGrp="1" noChangeAspect="1" noChangeArrowheads="1"/>
          </p:cNvPicPr>
          <p:nvPr>
            <p:ph idx="1"/>
          </p:nvPr>
        </p:nvPicPr>
        <p:blipFill>
          <a:blip r:embed="rId2" cstate="print"/>
          <a:srcRect/>
          <a:stretch>
            <a:fillRect/>
          </a:stretch>
        </p:blipFill>
        <p:spPr bwMode="auto">
          <a:xfrm>
            <a:off x="609600" y="1600200"/>
            <a:ext cx="5987588" cy="2994841"/>
          </a:xfrm>
          <a:prstGeom prst="rect">
            <a:avLst/>
          </a:prstGeom>
          <a:noFill/>
          <a:ln w="9525">
            <a:noFill/>
            <a:miter lim="800000"/>
            <a:headEnd/>
            <a:tailEnd/>
          </a:ln>
          <a:effectLst/>
        </p:spPr>
      </p:pic>
      <p:sp>
        <p:nvSpPr>
          <p:cNvPr id="7" name="TextBox 6"/>
          <p:cNvSpPr txBox="1"/>
          <p:nvPr/>
        </p:nvSpPr>
        <p:spPr>
          <a:xfrm>
            <a:off x="2286000" y="4724400"/>
            <a:ext cx="5257800" cy="1754326"/>
          </a:xfrm>
          <a:prstGeom prst="rect">
            <a:avLst/>
          </a:prstGeom>
          <a:noFill/>
        </p:spPr>
        <p:txBody>
          <a:bodyPr wrap="square" rtlCol="0">
            <a:spAutoFit/>
          </a:bodyPr>
          <a:lstStyle/>
          <a:p>
            <a:r>
              <a:rPr lang="en-US" dirty="0" smtClean="0"/>
              <a:t>Our two-way table between gender and classes shows that </a:t>
            </a:r>
            <a:r>
              <a:rPr lang="en-US" dirty="0" smtClean="0"/>
              <a:t>out of all the females, 53.333% have not taken two or more marking periods of art/music, while out of all males, 46.6667% have not taken two or more marking periods of art/music.</a:t>
            </a:r>
            <a:endParaRPr lang="en-US" dirty="0"/>
          </a:p>
        </p:txBody>
      </p:sp>
    </p:spTree>
  </p:cSld>
  <p:clrMapOvr>
    <a:masterClrMapping/>
  </p:clrMapOvr>
  <p:transition>
    <p:dissolv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for Independence </a:t>
            </a:r>
            <a:endParaRPr lang="en-US" dirty="0"/>
          </a:p>
        </p:txBody>
      </p:sp>
      <p:pic>
        <p:nvPicPr>
          <p:cNvPr id="4" name="Picture 2"/>
          <p:cNvPicPr>
            <a:picLocks noGrp="1" noChangeAspect="1" noChangeArrowheads="1"/>
          </p:cNvPicPr>
          <p:nvPr>
            <p:ph idx="1"/>
          </p:nvPr>
        </p:nvPicPr>
        <p:blipFill>
          <a:blip r:embed="rId2" cstate="print"/>
          <a:srcRect/>
          <a:stretch>
            <a:fillRect/>
          </a:stretch>
        </p:blipFill>
        <p:spPr bwMode="auto">
          <a:xfrm>
            <a:off x="457200" y="1600200"/>
            <a:ext cx="4265174" cy="4525963"/>
          </a:xfrm>
          <a:prstGeom prst="rect">
            <a:avLst/>
          </a:prstGeom>
          <a:noFill/>
          <a:ln w="9525">
            <a:noFill/>
            <a:miter lim="800000"/>
            <a:headEnd/>
            <a:tailEnd/>
          </a:ln>
          <a:effectLst/>
        </p:spPr>
      </p:pic>
      <p:sp>
        <p:nvSpPr>
          <p:cNvPr id="5" name="TextBox 4"/>
          <p:cNvSpPr txBox="1"/>
          <p:nvPr/>
        </p:nvSpPr>
        <p:spPr>
          <a:xfrm>
            <a:off x="4876800" y="2090678"/>
            <a:ext cx="3581400" cy="3139321"/>
          </a:xfrm>
          <a:prstGeom prst="rect">
            <a:avLst/>
          </a:prstGeom>
          <a:noFill/>
        </p:spPr>
        <p:txBody>
          <a:bodyPr wrap="square" rtlCol="0">
            <a:spAutoFit/>
          </a:bodyPr>
          <a:lstStyle/>
          <a:p>
            <a:r>
              <a:rPr lang="en-US" dirty="0" smtClean="0"/>
              <a:t>We preformed a Chi-Squared test for Independence between our variables of gender and classes taken at South. We got a p-value of 0.57, which proves that we fail to reject our null hypothesis at the 0.05 level and that the two values are independent. </a:t>
            </a:r>
          </a:p>
          <a:p>
            <a:r>
              <a:rPr lang="en-US" dirty="0" smtClean="0"/>
              <a:t>Therefore, gender and classes taken are independent variables. </a:t>
            </a:r>
            <a:endParaRPr lang="en-US" dirty="0"/>
          </a:p>
        </p:txBody>
      </p:sp>
    </p:spTree>
  </p:cSld>
  <p:clrMapOvr>
    <a:masterClrMapping/>
  </p:clrMapOvr>
  <p:transition>
    <p:dissolv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 of Error and Bias</a:t>
            </a:r>
            <a:endParaRPr lang="en-US" dirty="0"/>
          </a:p>
        </p:txBody>
      </p:sp>
      <p:sp>
        <p:nvSpPr>
          <p:cNvPr id="4" name="Content Placeholder 2"/>
          <p:cNvSpPr>
            <a:spLocks noGrp="1"/>
          </p:cNvSpPr>
          <p:nvPr>
            <p:ph idx="1"/>
          </p:nvPr>
        </p:nvSpPr>
        <p:spPr/>
        <p:txBody>
          <a:bodyPr>
            <a:normAutofit fontScale="92500" lnSpcReduction="20000"/>
          </a:bodyPr>
          <a:lstStyle/>
          <a:p>
            <a:r>
              <a:rPr lang="en-US" dirty="0" smtClean="0"/>
              <a:t>Sources of error were </a:t>
            </a:r>
            <a:r>
              <a:rPr lang="en-US" dirty="0" smtClean="0"/>
              <a:t>how </a:t>
            </a:r>
            <a:r>
              <a:rPr lang="en-US" dirty="0" smtClean="0"/>
              <a:t>some </a:t>
            </a:r>
            <a:r>
              <a:rPr lang="en-US" dirty="0" smtClean="0"/>
              <a:t>individuals were confusing red, orange, pink and purple. </a:t>
            </a:r>
            <a:endParaRPr lang="en-US" dirty="0" smtClean="0"/>
          </a:p>
          <a:p>
            <a:r>
              <a:rPr lang="en-US" dirty="0" smtClean="0"/>
              <a:t>Another source of error would be the difference between people who messed up and people who ran out of time</a:t>
            </a:r>
            <a:endParaRPr lang="en-US" dirty="0" smtClean="0"/>
          </a:p>
          <a:p>
            <a:r>
              <a:rPr lang="en-US" dirty="0" smtClean="0"/>
              <a:t>Sources </a:t>
            </a:r>
            <a:r>
              <a:rPr lang="en-US" dirty="0" smtClean="0"/>
              <a:t>of </a:t>
            </a:r>
            <a:r>
              <a:rPr lang="en-US" dirty="0" smtClean="0"/>
              <a:t>bias include </a:t>
            </a:r>
            <a:r>
              <a:rPr lang="en-US" dirty="0" smtClean="0"/>
              <a:t>individuals who have seen or read color charts before and are familiar with how they work. </a:t>
            </a:r>
            <a:endParaRPr lang="en-US" dirty="0" smtClean="0"/>
          </a:p>
          <a:p>
            <a:r>
              <a:rPr lang="en-US" dirty="0" smtClean="0"/>
              <a:t>Also, if </a:t>
            </a:r>
            <a:r>
              <a:rPr lang="en-US" dirty="0" smtClean="0"/>
              <a:t>subjects overheard previous experiments, they may be more prepared than others. </a:t>
            </a:r>
            <a:endParaRPr lang="en-US" dirty="0"/>
          </a:p>
        </p:txBody>
      </p:sp>
    </p:spTree>
  </p:cSld>
  <p:clrMapOvr>
    <a:masterClrMapping/>
  </p:clrMapOvr>
  <p:transition>
    <p:dissolv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7467600" cy="1143000"/>
          </a:xfrm>
        </p:spPr>
        <p:txBody>
          <a:bodyPr/>
          <a:lstStyle/>
          <a:p>
            <a:r>
              <a:rPr lang="en-US" dirty="0" smtClean="0"/>
              <a:t>Conclusion </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Our findings ultimately showed that women, on average, are able to correctly identify more colors than men, and students who have taken more art or music classes are also able to do better on a stroop test. </a:t>
            </a:r>
          </a:p>
          <a:p>
            <a:r>
              <a:rPr lang="en-US" dirty="0" smtClean="0"/>
              <a:t>If we were to re-do the experiment, we would possibly block results between people who messed up and stopped reading and people who ran out of time for </a:t>
            </a:r>
            <a:r>
              <a:rPr lang="en-US" smtClean="0"/>
              <a:t>more accurate results. </a:t>
            </a:r>
            <a:endParaRPr lang="en-US" dirty="0"/>
          </a:p>
        </p:txBody>
      </p:sp>
    </p:spTree>
  </p:cSld>
  <p:clrMapOvr>
    <a:masterClrMapping/>
  </p:clrMapOvr>
  <p:transition>
    <p:dissolv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Stroop Effect</a:t>
            </a:r>
            <a:endParaRPr lang="en-US" dirty="0"/>
          </a:p>
        </p:txBody>
      </p:sp>
      <p:sp>
        <p:nvSpPr>
          <p:cNvPr id="3" name="Content Placeholder 2"/>
          <p:cNvSpPr>
            <a:spLocks noGrp="1"/>
          </p:cNvSpPr>
          <p:nvPr>
            <p:ph idx="1"/>
          </p:nvPr>
        </p:nvSpPr>
        <p:spPr/>
        <p:txBody>
          <a:bodyPr>
            <a:normAutofit/>
          </a:bodyPr>
          <a:lstStyle/>
          <a:p>
            <a:r>
              <a:rPr lang="en-US" dirty="0" smtClean="0"/>
              <a:t>Named after John Ridley Stroop</a:t>
            </a:r>
          </a:p>
          <a:p>
            <a:r>
              <a:rPr lang="en-US" dirty="0" smtClean="0"/>
              <a:t>The Stroop effect refers to the fact that naming the color of the first set of words is easier and quicker than the second.</a:t>
            </a:r>
          </a:p>
          <a:p>
            <a:r>
              <a:rPr lang="en-US" sz="1800" i="1" dirty="0" smtClean="0"/>
              <a:t>Stimuli 1:</a:t>
            </a:r>
            <a:r>
              <a:rPr lang="en-US" sz="1800" dirty="0" smtClean="0"/>
              <a:t> </a:t>
            </a:r>
            <a:r>
              <a:rPr lang="en-US" sz="2800" b="1" dirty="0" smtClean="0"/>
              <a:t>Purple Brown Red Blue Green</a:t>
            </a:r>
            <a:endParaRPr lang="en-US" sz="1800" dirty="0" smtClean="0"/>
          </a:p>
          <a:p>
            <a:r>
              <a:rPr lang="en-US" sz="1800" i="1" dirty="0" smtClean="0"/>
              <a:t>Stimuli 2</a:t>
            </a:r>
            <a:r>
              <a:rPr lang="en-US" sz="2400" i="1" dirty="0" smtClean="0"/>
              <a:t>:</a:t>
            </a:r>
            <a:r>
              <a:rPr lang="en-US" sz="2400" dirty="0" smtClean="0"/>
              <a:t> </a:t>
            </a:r>
            <a:r>
              <a:rPr lang="en-US" sz="2800" b="1" dirty="0" smtClean="0">
                <a:solidFill>
                  <a:srgbClr val="FF0000"/>
                </a:solidFill>
              </a:rPr>
              <a:t>Purple</a:t>
            </a:r>
            <a:r>
              <a:rPr lang="en-US" sz="2800" b="1" dirty="0" smtClean="0"/>
              <a:t> </a:t>
            </a:r>
            <a:r>
              <a:rPr lang="en-US" sz="2800" b="1" dirty="0" smtClean="0">
                <a:solidFill>
                  <a:srgbClr val="0070C0"/>
                </a:solidFill>
              </a:rPr>
              <a:t>Brown</a:t>
            </a:r>
            <a:r>
              <a:rPr lang="en-US" sz="2800" b="1" dirty="0" smtClean="0"/>
              <a:t> </a:t>
            </a:r>
            <a:r>
              <a:rPr lang="en-US" sz="2800" b="1" dirty="0" smtClean="0">
                <a:solidFill>
                  <a:srgbClr val="00B050"/>
                </a:solidFill>
              </a:rPr>
              <a:t>Green</a:t>
            </a:r>
            <a:r>
              <a:rPr lang="en-US" sz="2800" b="1" dirty="0" smtClean="0"/>
              <a:t> </a:t>
            </a:r>
            <a:r>
              <a:rPr lang="en-US" sz="2800" b="1" dirty="0" smtClean="0">
                <a:solidFill>
                  <a:srgbClr val="CC3300"/>
                </a:solidFill>
              </a:rPr>
              <a:t>Blue</a:t>
            </a:r>
            <a:r>
              <a:rPr lang="en-US" sz="2800" b="1" dirty="0" smtClean="0"/>
              <a:t> </a:t>
            </a:r>
            <a:r>
              <a:rPr lang="en-US" sz="2800" b="1" dirty="0" smtClean="0">
                <a:solidFill>
                  <a:srgbClr val="7030A0"/>
                </a:solidFill>
              </a:rPr>
              <a:t>Green</a:t>
            </a:r>
            <a:endParaRPr lang="en-US" sz="2400" dirty="0" smtClean="0">
              <a:solidFill>
                <a:srgbClr val="7030A0"/>
              </a:solidFill>
            </a:endParaRPr>
          </a:p>
          <a:p>
            <a:r>
              <a:rPr lang="en-US" sz="1800" i="1" dirty="0" smtClean="0"/>
              <a:t>Stimuli 3:</a:t>
            </a:r>
            <a:r>
              <a:rPr lang="en-US" sz="1800" dirty="0" smtClean="0">
                <a:solidFill>
                  <a:srgbClr val="FF0000"/>
                </a:solidFill>
              </a:rPr>
              <a:t> ▀ ▀ ▀ ▀ ▀ </a:t>
            </a:r>
            <a:r>
              <a:rPr lang="en-US" sz="1800" dirty="0" smtClean="0">
                <a:solidFill>
                  <a:srgbClr val="0070C0"/>
                </a:solidFill>
              </a:rPr>
              <a:t>▀ ▀ ▀ ▀ ▀</a:t>
            </a:r>
            <a:r>
              <a:rPr lang="en-US" sz="1800" dirty="0" smtClean="0"/>
              <a:t> </a:t>
            </a:r>
            <a:r>
              <a:rPr lang="en-US" sz="1800" dirty="0" smtClean="0">
                <a:solidFill>
                  <a:srgbClr val="00B050"/>
                </a:solidFill>
              </a:rPr>
              <a:t>▀ ▀ ▀ ▀ ▀</a:t>
            </a:r>
            <a:r>
              <a:rPr lang="en-US" sz="1800" dirty="0" smtClean="0"/>
              <a:t> </a:t>
            </a:r>
            <a:r>
              <a:rPr lang="en-US" sz="1800" dirty="0" smtClean="0">
                <a:solidFill>
                  <a:srgbClr val="CC3300"/>
                </a:solidFill>
              </a:rPr>
              <a:t>▀ ▀ ▀ ▀ ▀</a:t>
            </a:r>
            <a:r>
              <a:rPr lang="en-US" sz="1800" dirty="0" smtClean="0"/>
              <a:t> </a:t>
            </a:r>
            <a:r>
              <a:rPr lang="en-US" sz="1800" dirty="0" smtClean="0">
                <a:solidFill>
                  <a:srgbClr val="7030A0"/>
                </a:solidFill>
              </a:rPr>
              <a:t>▀ ▀ ▀ ▀ ▀</a:t>
            </a:r>
          </a:p>
          <a:p>
            <a:endParaRPr lang="en-US" dirty="0" smtClean="0"/>
          </a:p>
          <a:p>
            <a:endParaRPr lang="en-US" dirty="0"/>
          </a:p>
        </p:txBody>
      </p:sp>
    </p:spTree>
  </p:cSld>
  <p:clrMapOvr>
    <a:masterClrMapping/>
  </p:clrMapOvr>
  <p:transition>
    <p:dissolv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Task</a:t>
            </a:r>
            <a:endParaRPr lang="en-US" dirty="0"/>
          </a:p>
        </p:txBody>
      </p:sp>
      <p:sp>
        <p:nvSpPr>
          <p:cNvPr id="3" name="Content Placeholder 2"/>
          <p:cNvSpPr>
            <a:spLocks noGrp="1"/>
          </p:cNvSpPr>
          <p:nvPr>
            <p:ph idx="1"/>
          </p:nvPr>
        </p:nvSpPr>
        <p:spPr>
          <a:xfrm>
            <a:off x="457200" y="1600200"/>
            <a:ext cx="7467600" cy="4953000"/>
          </a:xfrm>
        </p:spPr>
        <p:txBody>
          <a:bodyPr>
            <a:normAutofit fontScale="85000" lnSpcReduction="20000"/>
          </a:bodyPr>
          <a:lstStyle/>
          <a:p>
            <a:r>
              <a:rPr lang="en-US" dirty="0" smtClean="0"/>
              <a:t>39 Subjects</a:t>
            </a:r>
          </a:p>
          <a:p>
            <a:r>
              <a:rPr lang="en-US" dirty="0" smtClean="0"/>
              <a:t>How many correct colors can the subject identify in 60 seconds or until a wrong color is </a:t>
            </a:r>
            <a:r>
              <a:rPr lang="en-US" dirty="0" smtClean="0"/>
              <a:t>spoken</a:t>
            </a:r>
          </a:p>
          <a:p>
            <a:r>
              <a:rPr lang="en-US" dirty="0" smtClean="0"/>
              <a:t>Read from up to 3 sheets of colors generated randomly </a:t>
            </a:r>
            <a:endParaRPr lang="en-US" dirty="0" smtClean="0"/>
          </a:p>
          <a:p>
            <a:r>
              <a:rPr lang="en-US" dirty="0" smtClean="0"/>
              <a:t>Categorical Factors:</a:t>
            </a:r>
          </a:p>
          <a:p>
            <a:pPr lvl="1"/>
            <a:r>
              <a:rPr lang="en-US" dirty="0" smtClean="0"/>
              <a:t>Gender</a:t>
            </a:r>
          </a:p>
          <a:p>
            <a:pPr lvl="2"/>
            <a:r>
              <a:rPr lang="en-US" dirty="0" smtClean="0"/>
              <a:t>Male/Female</a:t>
            </a:r>
          </a:p>
          <a:p>
            <a:pPr lvl="1"/>
            <a:r>
              <a:rPr lang="en-US" dirty="0" smtClean="0"/>
              <a:t>Vision</a:t>
            </a:r>
          </a:p>
          <a:p>
            <a:pPr lvl="2"/>
            <a:r>
              <a:rPr lang="en-US" dirty="0" smtClean="0"/>
              <a:t>Contacts or Glasses/None</a:t>
            </a:r>
            <a:endParaRPr lang="en-US" dirty="0" smtClean="0"/>
          </a:p>
          <a:p>
            <a:pPr lvl="1"/>
            <a:r>
              <a:rPr lang="en-US" dirty="0" smtClean="0"/>
              <a:t>Art/Music Class 2+ </a:t>
            </a:r>
            <a:r>
              <a:rPr lang="en-US" dirty="0" smtClean="0"/>
              <a:t>MPs at South</a:t>
            </a:r>
            <a:endParaRPr lang="en-US" dirty="0" smtClean="0"/>
          </a:p>
          <a:p>
            <a:pPr lvl="2"/>
            <a:r>
              <a:rPr lang="en-US" dirty="0" smtClean="0"/>
              <a:t>Yes/No</a:t>
            </a:r>
          </a:p>
          <a:p>
            <a:pPr lvl="1"/>
            <a:r>
              <a:rPr lang="en-US" dirty="0" smtClean="0"/>
              <a:t>Answered Wrong or Time Ran Out</a:t>
            </a:r>
            <a:endParaRPr lang="en-US" dirty="0"/>
          </a:p>
        </p:txBody>
      </p:sp>
      <p:pic>
        <p:nvPicPr>
          <p:cNvPr id="2050" name="Picture 2" descr="http://ts1.mm.bing.net/images/thumbnail.aspx?q=961910866636&amp;id=cef93d0f5a280a5a216eacbf7c817218&amp;url=http%3a%2f%2fwww.thatsciencegang.com%2fimages%2fstroop2.jpg"/>
          <p:cNvPicPr>
            <a:picLocks noChangeAspect="1" noChangeArrowheads="1"/>
          </p:cNvPicPr>
          <p:nvPr/>
        </p:nvPicPr>
        <p:blipFill>
          <a:blip r:embed="rId2" cstate="print"/>
          <a:srcRect/>
          <a:stretch>
            <a:fillRect/>
          </a:stretch>
        </p:blipFill>
        <p:spPr bwMode="auto">
          <a:xfrm>
            <a:off x="6705600" y="3581400"/>
            <a:ext cx="2190750" cy="2857500"/>
          </a:xfrm>
          <a:prstGeom prst="rect">
            <a:avLst/>
          </a:prstGeom>
          <a:noFill/>
        </p:spPr>
      </p:pic>
    </p:spTree>
  </p:cSld>
  <p:clrMapOvr>
    <a:masterClrMapping/>
  </p:clrMapOvr>
  <p:transition>
    <p:dissolv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we choose this “challenge”</a:t>
            </a:r>
            <a:endParaRPr lang="en-US" dirty="0"/>
          </a:p>
        </p:txBody>
      </p:sp>
      <p:sp>
        <p:nvSpPr>
          <p:cNvPr id="3" name="Content Placeholder 2"/>
          <p:cNvSpPr>
            <a:spLocks noGrp="1"/>
          </p:cNvSpPr>
          <p:nvPr>
            <p:ph idx="1"/>
          </p:nvPr>
        </p:nvSpPr>
        <p:spPr/>
        <p:txBody>
          <a:bodyPr/>
          <a:lstStyle/>
          <a:p>
            <a:r>
              <a:rPr lang="en-US" dirty="0" smtClean="0"/>
              <a:t>Art and Music are affiliated with right brain characteristics</a:t>
            </a:r>
          </a:p>
          <a:p>
            <a:r>
              <a:rPr lang="en-US" dirty="0" smtClean="0"/>
              <a:t>This test can be an indication if some people are more right- or left-brained </a:t>
            </a:r>
          </a:p>
          <a:p>
            <a:r>
              <a:rPr lang="en-US" dirty="0" smtClean="0"/>
              <a:t>Entertaining to watch people suffer through the task </a:t>
            </a:r>
            <a:endParaRPr lang="en-US" dirty="0" smtClean="0"/>
          </a:p>
          <a:p>
            <a:endParaRPr lang="en-US" dirty="0"/>
          </a:p>
        </p:txBody>
      </p:sp>
      <p:pic>
        <p:nvPicPr>
          <p:cNvPr id="1026" name="Picture 2" descr="http://ts2.mm.bing.net/images/thumbnail.aspx?q=893125002685&amp;id=2dfd6dad82b5fc4a689945ac2b56baff&amp;url=http%3a%2f%2fi567.photobucket.com%2falbums%2fss115%2fxcraziiibabiii1x%2fcrayons.jpg"/>
          <p:cNvPicPr>
            <a:picLocks noChangeAspect="1" noChangeArrowheads="1"/>
          </p:cNvPicPr>
          <p:nvPr/>
        </p:nvPicPr>
        <p:blipFill>
          <a:blip r:embed="rId2" cstate="print"/>
          <a:srcRect/>
          <a:stretch>
            <a:fillRect/>
          </a:stretch>
        </p:blipFill>
        <p:spPr bwMode="auto">
          <a:xfrm>
            <a:off x="5257800" y="4191000"/>
            <a:ext cx="2971800" cy="2377442"/>
          </a:xfrm>
          <a:prstGeom prst="rect">
            <a:avLst/>
          </a:prstGeom>
          <a:noFill/>
        </p:spPr>
      </p:pic>
    </p:spTree>
  </p:cSld>
  <p:clrMapOvr>
    <a:masterClrMapping/>
  </p:clrMapOvr>
  <p:transition>
    <p:dissolv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Overall Quantitative Data</a:t>
            </a:r>
            <a:endParaRPr lang="en-US" dirty="0"/>
          </a:p>
        </p:txBody>
      </p:sp>
      <p:pic>
        <p:nvPicPr>
          <p:cNvPr id="4" name="Picture 2"/>
          <p:cNvPicPr>
            <a:picLocks noGrp="1" noChangeAspect="1" noChangeArrowheads="1"/>
          </p:cNvPicPr>
          <p:nvPr>
            <p:ph idx="1"/>
          </p:nvPr>
        </p:nvPicPr>
        <p:blipFill>
          <a:blip r:embed="rId2" cstate="print"/>
          <a:srcRect/>
          <a:stretch>
            <a:fillRect/>
          </a:stretch>
        </p:blipFill>
        <p:spPr bwMode="auto">
          <a:xfrm>
            <a:off x="533400" y="1600199"/>
            <a:ext cx="5105400" cy="3438111"/>
          </a:xfrm>
          <a:prstGeom prst="rect">
            <a:avLst/>
          </a:prstGeom>
          <a:noFill/>
          <a:ln w="9525">
            <a:noFill/>
            <a:miter lim="800000"/>
            <a:headEnd/>
            <a:tailEnd/>
          </a:ln>
          <a:effectLst/>
        </p:spPr>
      </p:pic>
      <p:pic>
        <p:nvPicPr>
          <p:cNvPr id="5" name="Picture 3"/>
          <p:cNvPicPr>
            <a:picLocks noChangeAspect="1" noChangeArrowheads="1"/>
          </p:cNvPicPr>
          <p:nvPr/>
        </p:nvPicPr>
        <p:blipFill>
          <a:blip r:embed="rId3" cstate="print"/>
          <a:srcRect r="39785"/>
          <a:stretch>
            <a:fillRect/>
          </a:stretch>
        </p:blipFill>
        <p:spPr bwMode="auto">
          <a:xfrm>
            <a:off x="5943600" y="2133600"/>
            <a:ext cx="2122546" cy="2550945"/>
          </a:xfrm>
          <a:prstGeom prst="rect">
            <a:avLst/>
          </a:prstGeom>
          <a:noFill/>
          <a:ln w="9525">
            <a:noFill/>
            <a:miter lim="800000"/>
            <a:headEnd/>
            <a:tailEnd/>
          </a:ln>
          <a:effectLst/>
        </p:spPr>
      </p:pic>
      <p:sp>
        <p:nvSpPr>
          <p:cNvPr id="6" name="TextBox 5"/>
          <p:cNvSpPr txBox="1"/>
          <p:nvPr/>
        </p:nvSpPr>
        <p:spPr>
          <a:xfrm>
            <a:off x="1981200" y="5029200"/>
            <a:ext cx="6629400" cy="923330"/>
          </a:xfrm>
          <a:prstGeom prst="rect">
            <a:avLst/>
          </a:prstGeom>
          <a:noFill/>
        </p:spPr>
        <p:txBody>
          <a:bodyPr wrap="square" rtlCol="0">
            <a:spAutoFit/>
          </a:bodyPr>
          <a:lstStyle/>
          <a:p>
            <a:r>
              <a:rPr lang="en-US" dirty="0" smtClean="0"/>
              <a:t>Data is slightly left skewed with two peaks around 30 and 45. There is a possible outlier at 91. The center is at 52.1538 with a standard deviation </a:t>
            </a:r>
            <a:r>
              <a:rPr lang="en-US" dirty="0" smtClean="0"/>
              <a:t>16.2813. The </a:t>
            </a:r>
            <a:r>
              <a:rPr lang="en-US" dirty="0" smtClean="0"/>
              <a:t>range was 68. </a:t>
            </a:r>
            <a:endParaRPr lang="en-US" dirty="0"/>
          </a:p>
        </p:txBody>
      </p:sp>
    </p:spTree>
  </p:cSld>
  <p:clrMapOvr>
    <a:masterClrMapping/>
  </p:clrMapOvr>
  <p:transition>
    <p:dissolv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and the Normal Model </a:t>
            </a:r>
            <a:endParaRPr lang="en-US" dirty="0"/>
          </a:p>
        </p:txBody>
      </p:sp>
      <p:pic>
        <p:nvPicPr>
          <p:cNvPr id="4" name="Picture 2"/>
          <p:cNvPicPr>
            <a:picLocks noGrp="1" noChangeAspect="1" noChangeArrowheads="1"/>
          </p:cNvPicPr>
          <p:nvPr>
            <p:ph idx="1"/>
          </p:nvPr>
        </p:nvPicPr>
        <p:blipFill>
          <a:blip r:embed="rId2" cstate="print"/>
          <a:srcRect/>
          <a:stretch>
            <a:fillRect/>
          </a:stretch>
        </p:blipFill>
        <p:spPr bwMode="auto">
          <a:xfrm>
            <a:off x="533400" y="1905000"/>
            <a:ext cx="4800600" cy="3672454"/>
          </a:xfrm>
          <a:prstGeom prst="rect">
            <a:avLst/>
          </a:prstGeom>
          <a:noFill/>
          <a:ln w="9525">
            <a:noFill/>
            <a:miter lim="800000"/>
            <a:headEnd/>
            <a:tailEnd/>
          </a:ln>
          <a:effectLst/>
        </p:spPr>
      </p:pic>
      <p:sp>
        <p:nvSpPr>
          <p:cNvPr id="5" name="TextBox 4"/>
          <p:cNvSpPr txBox="1"/>
          <p:nvPr/>
        </p:nvSpPr>
        <p:spPr>
          <a:xfrm>
            <a:off x="5943600" y="1828800"/>
            <a:ext cx="2667000" cy="2862322"/>
          </a:xfrm>
          <a:prstGeom prst="rect">
            <a:avLst/>
          </a:prstGeom>
          <a:noFill/>
        </p:spPr>
        <p:txBody>
          <a:bodyPr wrap="square" rtlCol="0">
            <a:spAutoFit/>
          </a:bodyPr>
          <a:lstStyle/>
          <a:p>
            <a:r>
              <a:rPr lang="en-US" dirty="0" smtClean="0"/>
              <a:t>Shown from the normal </a:t>
            </a:r>
            <a:r>
              <a:rPr lang="en-US" dirty="0" smtClean="0"/>
              <a:t>probability </a:t>
            </a:r>
            <a:r>
              <a:rPr lang="en-US" dirty="0" smtClean="0"/>
              <a:t>plot, the data  shows that </a:t>
            </a:r>
            <a:r>
              <a:rPr lang="en-US" dirty="0" smtClean="0"/>
              <a:t>the association </a:t>
            </a:r>
            <a:r>
              <a:rPr lang="en-US" dirty="0" smtClean="0"/>
              <a:t>is linear; yet, it seems to have curves which would indicate that the data is not linear and a better model would fit our results. </a:t>
            </a:r>
            <a:endParaRPr lang="en-US" dirty="0"/>
          </a:p>
        </p:txBody>
      </p:sp>
    </p:spTree>
  </p:cSld>
  <p:clrMapOvr>
    <a:masterClrMapping/>
  </p:clrMapOvr>
  <p:transition>
    <p:dissolv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Quantitative Data by Gender</a:t>
            </a:r>
            <a:endParaRPr lang="en-US" dirty="0"/>
          </a:p>
        </p:txBody>
      </p:sp>
      <p:pic>
        <p:nvPicPr>
          <p:cNvPr id="4" name="Content Placeholder 3"/>
          <p:cNvPicPr>
            <a:picLocks noGrp="1" noChangeAspect="1" noChangeArrowheads="1"/>
          </p:cNvPicPr>
          <p:nvPr>
            <p:ph idx="1"/>
          </p:nvPr>
        </p:nvPicPr>
        <p:blipFill>
          <a:blip r:embed="rId2" cstate="print"/>
          <a:srcRect/>
          <a:stretch>
            <a:fillRect/>
          </a:stretch>
        </p:blipFill>
        <p:spPr bwMode="auto">
          <a:xfrm>
            <a:off x="5562600" y="1447800"/>
            <a:ext cx="2771131" cy="3276600"/>
          </a:xfrm>
          <a:prstGeom prst="rect">
            <a:avLst/>
          </a:prstGeom>
          <a:noFill/>
          <a:ln w="9525">
            <a:noFill/>
            <a:miter lim="800000"/>
            <a:headEnd/>
            <a:tailEnd/>
          </a:ln>
          <a:effectLst/>
        </p:spPr>
      </p:pic>
      <p:pic>
        <p:nvPicPr>
          <p:cNvPr id="5" name="Picture 2"/>
          <p:cNvPicPr>
            <a:picLocks noChangeAspect="1" noChangeArrowheads="1"/>
          </p:cNvPicPr>
          <p:nvPr/>
        </p:nvPicPr>
        <p:blipFill>
          <a:blip r:embed="rId3" cstate="print"/>
          <a:srcRect/>
          <a:stretch>
            <a:fillRect/>
          </a:stretch>
        </p:blipFill>
        <p:spPr bwMode="auto">
          <a:xfrm>
            <a:off x="609600" y="1828800"/>
            <a:ext cx="3826463" cy="3121741"/>
          </a:xfrm>
          <a:prstGeom prst="rect">
            <a:avLst/>
          </a:prstGeom>
          <a:noFill/>
          <a:ln w="9525">
            <a:noFill/>
            <a:miter lim="800000"/>
            <a:headEnd/>
            <a:tailEnd/>
          </a:ln>
          <a:effectLst/>
        </p:spPr>
      </p:pic>
      <p:sp>
        <p:nvSpPr>
          <p:cNvPr id="6" name="TextBox 5"/>
          <p:cNvSpPr txBox="1"/>
          <p:nvPr/>
        </p:nvSpPr>
        <p:spPr>
          <a:xfrm>
            <a:off x="609600" y="5181600"/>
            <a:ext cx="7924800" cy="1477328"/>
          </a:xfrm>
          <a:prstGeom prst="rect">
            <a:avLst/>
          </a:prstGeom>
          <a:noFill/>
        </p:spPr>
        <p:txBody>
          <a:bodyPr wrap="square" rtlCol="0">
            <a:spAutoFit/>
          </a:bodyPr>
          <a:lstStyle/>
          <a:p>
            <a:r>
              <a:rPr lang="en-US" dirty="0" smtClean="0"/>
              <a:t>The plots of our data broken down by gender shows that the mean result for females was 54.8261, higher than the mean result for males at 48.3125. The range for females was larger at 68 than the male’s 46. The female’s data appears to be more symmetrical, while the male’s data looks to be skewed left.   </a:t>
            </a:r>
            <a:endParaRPr lang="en-US" dirty="0"/>
          </a:p>
        </p:txBody>
      </p:sp>
    </p:spTree>
  </p:cSld>
  <p:clrMapOvr>
    <a:masterClrMapping/>
  </p:clrMapOvr>
  <p:transition>
    <p:dissolv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305800" cy="1325562"/>
          </a:xfrm>
        </p:spPr>
        <p:txBody>
          <a:bodyPr>
            <a:normAutofit fontScale="90000"/>
          </a:bodyPr>
          <a:lstStyle/>
          <a:p>
            <a:r>
              <a:rPr lang="en-US" dirty="0" smtClean="0"/>
              <a:t>Quantitative Data by Art/Music Class</a:t>
            </a:r>
            <a:endParaRPr lang="en-US" dirty="0"/>
          </a:p>
        </p:txBody>
      </p:sp>
      <p:pic>
        <p:nvPicPr>
          <p:cNvPr id="5" name="Picture 2"/>
          <p:cNvPicPr>
            <a:picLocks noChangeAspect="1" noChangeArrowheads="1"/>
          </p:cNvPicPr>
          <p:nvPr/>
        </p:nvPicPr>
        <p:blipFill>
          <a:blip r:embed="rId2" cstate="print"/>
          <a:srcRect/>
          <a:stretch>
            <a:fillRect/>
          </a:stretch>
        </p:blipFill>
        <p:spPr bwMode="auto">
          <a:xfrm>
            <a:off x="304800" y="990600"/>
            <a:ext cx="4345201" cy="3387691"/>
          </a:xfrm>
          <a:prstGeom prst="rect">
            <a:avLst/>
          </a:prstGeom>
          <a:noFill/>
          <a:ln w="9525">
            <a:noFill/>
            <a:miter lim="800000"/>
            <a:headEnd/>
            <a:tailEnd/>
          </a:ln>
          <a:effectLst/>
        </p:spPr>
      </p:pic>
      <p:sp>
        <p:nvSpPr>
          <p:cNvPr id="6" name="TextBox 5"/>
          <p:cNvSpPr txBox="1"/>
          <p:nvPr/>
        </p:nvSpPr>
        <p:spPr>
          <a:xfrm>
            <a:off x="228600" y="4419600"/>
            <a:ext cx="3276600" cy="2308324"/>
          </a:xfrm>
          <a:prstGeom prst="rect">
            <a:avLst/>
          </a:prstGeom>
          <a:noFill/>
        </p:spPr>
        <p:txBody>
          <a:bodyPr wrap="square" rtlCol="0">
            <a:spAutoFit/>
          </a:bodyPr>
          <a:lstStyle/>
          <a:p>
            <a:r>
              <a:rPr lang="en-US" dirty="0" smtClean="0"/>
              <a:t>We chose to compare classes taken at South to data results to see if there is an association between people who took two or more marking periods of an art or music at south with the number of colors they identified. </a:t>
            </a:r>
            <a:endParaRPr lang="en-US" dirty="0"/>
          </a:p>
        </p:txBody>
      </p:sp>
      <p:pic>
        <p:nvPicPr>
          <p:cNvPr id="8" name="Content Placeholder 3"/>
          <p:cNvPicPr>
            <a:picLocks noGrp="1" noChangeAspect="1" noChangeArrowheads="1"/>
          </p:cNvPicPr>
          <p:nvPr>
            <p:ph idx="1"/>
          </p:nvPr>
        </p:nvPicPr>
        <p:blipFill>
          <a:blip r:embed="rId3" cstate="print"/>
          <a:srcRect/>
          <a:stretch>
            <a:fillRect/>
          </a:stretch>
        </p:blipFill>
        <p:spPr bwMode="auto">
          <a:xfrm>
            <a:off x="4800600" y="990600"/>
            <a:ext cx="4068130" cy="3048000"/>
          </a:xfrm>
          <a:prstGeom prst="rect">
            <a:avLst/>
          </a:prstGeom>
          <a:noFill/>
          <a:ln w="9525">
            <a:noFill/>
            <a:miter lim="800000"/>
            <a:headEnd/>
            <a:tailEnd/>
          </a:ln>
          <a:effectLst/>
        </p:spPr>
      </p:pic>
      <p:sp>
        <p:nvSpPr>
          <p:cNvPr id="9" name="TextBox 8"/>
          <p:cNvSpPr txBox="1"/>
          <p:nvPr/>
        </p:nvSpPr>
        <p:spPr>
          <a:xfrm>
            <a:off x="4800600" y="4191000"/>
            <a:ext cx="3886200" cy="369332"/>
          </a:xfrm>
          <a:prstGeom prst="rect">
            <a:avLst/>
          </a:prstGeom>
          <a:noFill/>
        </p:spPr>
        <p:txBody>
          <a:bodyPr wrap="square" rtlCol="0">
            <a:spAutoFit/>
          </a:bodyPr>
          <a:lstStyle/>
          <a:p>
            <a:endParaRPr lang="en-US" dirty="0"/>
          </a:p>
        </p:txBody>
      </p:sp>
      <p:sp>
        <p:nvSpPr>
          <p:cNvPr id="10" name="Content Placeholder 2"/>
          <p:cNvSpPr txBox="1">
            <a:spLocks/>
          </p:cNvSpPr>
          <p:nvPr/>
        </p:nvSpPr>
        <p:spPr>
          <a:xfrm>
            <a:off x="4114800" y="4343400"/>
            <a:ext cx="4648200" cy="2514600"/>
          </a:xfrm>
          <a:prstGeom prst="rect">
            <a:avLst/>
          </a:prstGeom>
        </p:spPr>
        <p:txBody>
          <a:bodyPr vert="horz">
            <a:noAutofit/>
          </a:bodyPr>
          <a:lstStyle/>
          <a:p>
            <a:pPr marL="420624"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Our categorical variable that worked best with the data was if the subject took two or more marking periods of an art or music at South. Eyewear, having either glasses, contacts or nothing, had little to no effect on the data and was not important to pursue. </a:t>
            </a:r>
            <a:r>
              <a:rPr lang="en-US" noProof="0" dirty="0" smtClean="0"/>
              <a:t>Saying the wrong color or time running out also showed little difference.</a:t>
            </a: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dissolv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686800" cy="1477962"/>
          </a:xfrm>
        </p:spPr>
        <p:txBody>
          <a:bodyPr>
            <a:normAutofit fontScale="90000"/>
          </a:bodyPr>
          <a:lstStyle/>
          <a:p>
            <a:r>
              <a:rPr lang="en-US" dirty="0" smtClean="0"/>
              <a:t>Quantitative Data by Art/Music Class</a:t>
            </a:r>
            <a:endParaRPr lang="en-US" dirty="0"/>
          </a:p>
        </p:txBody>
      </p:sp>
      <p:pic>
        <p:nvPicPr>
          <p:cNvPr id="4" name="Content Placeholder 3"/>
          <p:cNvPicPr>
            <a:picLocks noGrp="1" noChangeAspect="1" noChangeArrowheads="1"/>
          </p:cNvPicPr>
          <p:nvPr>
            <p:ph idx="1"/>
          </p:nvPr>
        </p:nvPicPr>
        <p:blipFill>
          <a:blip r:embed="rId2" cstate="print"/>
          <a:srcRect/>
          <a:stretch>
            <a:fillRect/>
          </a:stretch>
        </p:blipFill>
        <p:spPr bwMode="auto">
          <a:xfrm>
            <a:off x="4800600" y="990600"/>
            <a:ext cx="4068130" cy="3048000"/>
          </a:xfrm>
          <a:prstGeom prst="rect">
            <a:avLst/>
          </a:prstGeom>
          <a:noFill/>
          <a:ln w="9525">
            <a:noFill/>
            <a:miter lim="800000"/>
            <a:headEnd/>
            <a:tailEnd/>
          </a:ln>
          <a:effectLst/>
        </p:spPr>
      </p:pic>
      <p:pic>
        <p:nvPicPr>
          <p:cNvPr id="6" name="Picture 2"/>
          <p:cNvPicPr>
            <a:picLocks noChangeAspect="1" noChangeArrowheads="1"/>
          </p:cNvPicPr>
          <p:nvPr/>
        </p:nvPicPr>
        <p:blipFill>
          <a:blip r:embed="rId3" cstate="print"/>
          <a:srcRect/>
          <a:stretch>
            <a:fillRect/>
          </a:stretch>
        </p:blipFill>
        <p:spPr bwMode="auto">
          <a:xfrm>
            <a:off x="304801" y="990601"/>
            <a:ext cx="4007235" cy="3124199"/>
          </a:xfrm>
          <a:prstGeom prst="rect">
            <a:avLst/>
          </a:prstGeom>
          <a:noFill/>
          <a:ln w="9525">
            <a:noFill/>
            <a:miter lim="800000"/>
            <a:headEnd/>
            <a:tailEnd/>
          </a:ln>
          <a:effectLst/>
        </p:spPr>
      </p:pic>
      <p:sp>
        <p:nvSpPr>
          <p:cNvPr id="7" name="TextBox 6"/>
          <p:cNvSpPr txBox="1"/>
          <p:nvPr/>
        </p:nvSpPr>
        <p:spPr>
          <a:xfrm>
            <a:off x="304800" y="4343400"/>
            <a:ext cx="8077200" cy="2031325"/>
          </a:xfrm>
          <a:prstGeom prst="rect">
            <a:avLst/>
          </a:prstGeom>
          <a:noFill/>
        </p:spPr>
        <p:txBody>
          <a:bodyPr wrap="square" rtlCol="0">
            <a:spAutoFit/>
          </a:bodyPr>
          <a:lstStyle/>
          <a:p>
            <a:r>
              <a:rPr lang="en-US" dirty="0" smtClean="0"/>
              <a:t>The comparison shows that the center for students who had taken art and music classes was 54.667, higher than the center for students who had not taken an art or music, which was 48.1333. The range for the art/music students was larger at 68 than for the non-art/music at 44. The standard deviation was larger for the art/music at 24 than the 15 for the non-art/music. The shape for the art/music was apparently symmetric while for the non-art/music, it appeared to be left skewed. </a:t>
            </a:r>
            <a:endParaRPr lang="en-US" dirty="0"/>
          </a:p>
        </p:txBody>
      </p:sp>
    </p:spTree>
  </p:cSld>
  <p:clrMapOvr>
    <a:masterClrMapping/>
  </p:clrMapOvr>
  <p:transition>
    <p:dissolve/>
  </p:transition>
</p:sld>
</file>

<file path=ppt/theme/theme1.xml><?xml version="1.0" encoding="utf-8"?>
<a:theme xmlns:a="http://schemas.openxmlformats.org/drawingml/2006/main" name="Technic">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155</TotalTime>
  <Words>1010</Words>
  <Application>Microsoft Office PowerPoint</Application>
  <PresentationFormat>On-screen Show (4:3)</PresentationFormat>
  <Paragraphs>67</Paragraphs>
  <Slides>18</Slides>
  <Notes>1</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Technic</vt:lpstr>
      <vt:lpstr>Colored Words Experiment/ Stroop Effect</vt:lpstr>
      <vt:lpstr>About Stroop Effect</vt:lpstr>
      <vt:lpstr>The Task</vt:lpstr>
      <vt:lpstr>Why we choose this “challenge”</vt:lpstr>
      <vt:lpstr>Overall Quantitative Data</vt:lpstr>
      <vt:lpstr>Data and the Normal Model </vt:lpstr>
      <vt:lpstr>Quantitative Data by Gender</vt:lpstr>
      <vt:lpstr>Quantitative Data by Art/Music Class</vt:lpstr>
      <vt:lpstr>Quantitative Data by Art/Music Class</vt:lpstr>
      <vt:lpstr>Quantitative Data by Partner</vt:lpstr>
      <vt:lpstr>Simple two-way table of Categorical Data</vt:lpstr>
      <vt:lpstr>Marginal Distribution for Gender</vt:lpstr>
      <vt:lpstr>Marginal Distribution for Classes</vt:lpstr>
      <vt:lpstr>Condition Distribution </vt:lpstr>
      <vt:lpstr>Conditional Distribution </vt:lpstr>
      <vt:lpstr>Test for Independence </vt:lpstr>
      <vt:lpstr>Sources of Error and Bias</vt:lpstr>
      <vt:lpstr>Conclusion </vt:lpstr>
    </vt:vector>
  </TitlesOfParts>
  <Company>Central Bucks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Colored Words Experiment</dc:title>
  <dc:creator>Lipshutz.T294</dc:creator>
  <cp:lastModifiedBy>Hadyniak.S050</cp:lastModifiedBy>
  <cp:revision>34</cp:revision>
  <dcterms:created xsi:type="dcterms:W3CDTF">2011-05-16T17:06:03Z</dcterms:created>
  <dcterms:modified xsi:type="dcterms:W3CDTF">2011-05-17T18:22:39Z</dcterms:modified>
</cp:coreProperties>
</file>